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256" r:id="rId2"/>
    <p:sldId id="331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4" r:id="rId48"/>
    <p:sldId id="305" r:id="rId49"/>
    <p:sldId id="306" r:id="rId50"/>
    <p:sldId id="303" r:id="rId51"/>
    <p:sldId id="307" r:id="rId52"/>
    <p:sldId id="309" r:id="rId53"/>
    <p:sldId id="308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33" r:id="rId74"/>
    <p:sldId id="332" r:id="rId75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9" autoAdjust="0"/>
    <p:restoredTop sz="92029" autoAdjust="0"/>
  </p:normalViewPr>
  <p:slideViewPr>
    <p:cSldViewPr>
      <p:cViewPr varScale="1">
        <p:scale>
          <a:sx n="100" d="100"/>
          <a:sy n="100" d="100"/>
        </p:scale>
        <p:origin x="55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9" d="100"/>
          <a:sy n="69" d="100"/>
        </p:scale>
        <p:origin x="-3318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A0B932-0E0C-4B76-892F-74D8870EB5B2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9D363-A7BC-4315-95AB-74C606C9731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the fall of 1983, the Cave Conservancy of the Virginias and the Virginia Region of the National Speleological Society sponsored the cleanup and reconstruction</a:t>
            </a:r>
            <a:r>
              <a:rPr lang="en-US" baseline="0" dirty="0"/>
              <a:t> of Fountain Cave near Grottoes, Virginia. The slides that follow document the event.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D363-A7BC-4315-95AB-74C606C9731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… and</a:t>
            </a:r>
            <a:r>
              <a:rPr lang="en-US" baseline="0" dirty="0"/>
              <a:t> the necessary scrub brushes.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D363-A7BC-4315-95AB-74C606C9731C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 the cavers arrived at the entrance each took</a:t>
            </a:r>
            <a:r>
              <a:rPr lang="en-US" baseline="0" dirty="0"/>
              <a:t> a brush and a jug of water and headed into the cave.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D363-A7BC-4315-95AB-74C606C9731C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At the entrance cavers were busy welding the</a:t>
            </a:r>
            <a:r>
              <a:rPr lang="en-US" baseline="0" dirty="0"/>
              <a:t> old gate to repair the damage done by vandals.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D363-A7BC-4315-95AB-74C606C9731C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Farther into the cave someone had thrown yellow paint at a formation</a:t>
            </a:r>
            <a:r>
              <a:rPr lang="en-US" baseline="0" dirty="0"/>
              <a:t> and now it was our task to get it off.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D363-A7BC-4315-95AB-74C606C9731C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Paint remover and a lot of wire brushing…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D363-A7BC-4315-95AB-74C606C9731C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…eventually restored</a:t>
            </a:r>
            <a:r>
              <a:rPr lang="en-US" baseline="0" dirty="0"/>
              <a:t> the original color.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D363-A7BC-4315-95AB-74C606C9731C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On another formation the paint</a:t>
            </a:r>
            <a:r>
              <a:rPr lang="en-US" baseline="0" dirty="0"/>
              <a:t> wouldn’t come off with paint remover so a welding torch was used to burn it off.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D363-A7BC-4315-95AB-74C606C9731C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Deeper in the cave was a section of broken stalagmites.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D363-A7BC-4315-95AB-74C606C9731C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After cleaning the top</a:t>
            </a:r>
            <a:r>
              <a:rPr lang="en-US" baseline="0" dirty="0"/>
              <a:t> of one…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D363-A7BC-4315-95AB-74C606C9731C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…quick setting cement was applied.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D363-A7BC-4315-95AB-74C606C9731C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setting was a typical Virginia Region meeting much like any NSS region might have.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D363-A7BC-4315-95AB-74C606C9731C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broken part of the formation was returned to its original position</a:t>
            </a:r>
            <a:r>
              <a:rPr lang="en-US" baseline="0" dirty="0"/>
              <a:t> and…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D363-A7BC-4315-95AB-74C606C9731C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…more cement was applied.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D363-A7BC-4315-95AB-74C606C9731C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When it was all done…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D363-A7BC-4315-95AB-74C606C9731C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…the</a:t>
            </a:r>
            <a:r>
              <a:rPr lang="en-US" baseline="0" dirty="0"/>
              <a:t> formation was almost as good as new. The process was repeated on other broken formations in the area.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D363-A7BC-4315-95AB-74C606C9731C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cave was filled with cavers cleaning writing from the walls.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D363-A7BC-4315-95AB-74C606C9731C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When the writing was thought to be of historical significance,</a:t>
            </a:r>
            <a:r>
              <a:rPr lang="en-US" baseline="0" dirty="0"/>
              <a:t> it was copied…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D363-A7BC-4315-95AB-74C606C9731C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…before being removed.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D363-A7BC-4315-95AB-74C606C9731C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cave was filled with historic signatures.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D363-A7BC-4315-95AB-74C606C9731C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D363-A7BC-4315-95AB-74C606C9731C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They were photographed…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D363-A7BC-4315-95AB-74C606C9731C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For months the region newsletter</a:t>
            </a:r>
            <a:r>
              <a:rPr lang="en-US" baseline="0" dirty="0"/>
              <a:t> had asked cavers throughout the area to come and help.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D363-A7BC-4315-95AB-74C606C9731C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…or copied…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D363-A7BC-4315-95AB-74C606C9731C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…before being removed.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D363-A7BC-4315-95AB-74C606C9731C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the 1800s Fountain Cave was a popular commercial cave and its beauty was advertised in many of the popular periodicals of the time. However, since then this</a:t>
            </a:r>
            <a:r>
              <a:rPr lang="en-US" baseline="0" dirty="0"/>
              <a:t> formation had been broken into several pieces by vandals.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D363-A7BC-4315-95AB-74C606C9731C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With the enthusiasm</a:t>
            </a:r>
            <a:r>
              <a:rPr lang="en-US" baseline="0" dirty="0"/>
              <a:t> of the cave restoration running high, several cavers decided to rebuild the stalagmite. After cleaning the stub that remained…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D363-A7BC-4315-95AB-74C606C9731C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…the bottom piece…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D363-A7BC-4315-95AB-74C606C9731C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…was carefully lifted to its original position.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D363-A7BC-4315-95AB-74C606C9731C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Quick</a:t>
            </a:r>
            <a:r>
              <a:rPr lang="en-US" baseline="0" dirty="0"/>
              <a:t> setting cement was applied at the base of the piece…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D363-A7BC-4315-95AB-74C606C9731C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and the excess was washed</a:t>
            </a:r>
            <a:r>
              <a:rPr lang="en-US" baseline="0" dirty="0"/>
              <a:t> off.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D363-A7BC-4315-95AB-74C606C9731C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next piece was found and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D363-A7BC-4315-95AB-74C606C9731C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hauled into place.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D363-A7BC-4315-95AB-74C606C9731C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More than 200 came</a:t>
            </a:r>
            <a:r>
              <a:rPr lang="en-US" baseline="0" dirty="0"/>
              <a:t> to participate.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D363-A7BC-4315-95AB-74C606C9731C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Once in place, cement was applied to its base.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D363-A7BC-4315-95AB-74C606C9731C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supporting ropes</a:t>
            </a:r>
            <a:r>
              <a:rPr lang="en-US" baseline="0" dirty="0"/>
              <a:t> were removed. Meanwhile a local TV station crew was taping the entire event.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D363-A7BC-4315-95AB-74C606C9731C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After supper</a:t>
            </a:r>
            <a:r>
              <a:rPr lang="en-US" baseline="0" dirty="0"/>
              <a:t> and a long day restoring the cave, everyone gathered in Grand Caverns, a nearby commercial cave, for an evening of cave songs.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D363-A7BC-4315-95AB-74C606C9731C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CONCAVE #1</a:t>
            </a:r>
            <a:r>
              <a:rPr lang="en-US" baseline="0" dirty="0"/>
              <a:t> was a success. Much of Fountain Cave was restored and the local press highlighted the need for cave conservation. All of us who participated had a great time. Why don’t you consider organizing your own CONCAVE? Get the spirit, restore a cave!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D363-A7BC-4315-95AB-74C606C9731C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Before the meeting the organizers had arranged for all the necessary supplies</a:t>
            </a:r>
            <a:r>
              <a:rPr lang="en-US" baseline="0" dirty="0"/>
              <a:t> and now the task was to carry them to the cave.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D363-A7BC-4315-95AB-74C606C9731C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local press had been contacted and when they arrived they were given material they could use in their story.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D363-A7BC-4315-95AB-74C606C9731C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Supplies</a:t>
            </a:r>
            <a:r>
              <a:rPr lang="en-US" baseline="0" dirty="0"/>
              <a:t> piled up in front of the cave.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D363-A7BC-4315-95AB-74C606C9731C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D363-A7BC-4315-95AB-74C606C9731C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There was plenty</a:t>
            </a:r>
            <a:r>
              <a:rPr lang="en-US" baseline="0" dirty="0"/>
              <a:t> of water and muriatic acid to wash graffiti off the walls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D363-A7BC-4315-95AB-74C606C9731C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D654-A742-4E9D-AE3A-5B6AD48A7C9F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3B171-E296-4C54-90FB-C2E7361110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D654-A742-4E9D-AE3A-5B6AD48A7C9F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3B171-E296-4C54-90FB-C2E7361110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D654-A742-4E9D-AE3A-5B6AD48A7C9F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3B171-E296-4C54-90FB-C2E7361110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D654-A742-4E9D-AE3A-5B6AD48A7C9F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3B171-E296-4C54-90FB-C2E7361110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D654-A742-4E9D-AE3A-5B6AD48A7C9F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3B171-E296-4C54-90FB-C2E7361110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D654-A742-4E9D-AE3A-5B6AD48A7C9F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3B171-E296-4C54-90FB-C2E7361110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D654-A742-4E9D-AE3A-5B6AD48A7C9F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3B171-E296-4C54-90FB-C2E7361110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D654-A742-4E9D-AE3A-5B6AD48A7C9F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3B171-E296-4C54-90FB-C2E7361110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D654-A742-4E9D-AE3A-5B6AD48A7C9F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3B171-E296-4C54-90FB-C2E7361110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D654-A742-4E9D-AE3A-5B6AD48A7C9F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3B171-E296-4C54-90FB-C2E7361110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3D654-A742-4E9D-AE3A-5B6AD48A7C9F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3B171-E296-4C54-90FB-C2E7361110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3D654-A742-4E9D-AE3A-5B6AD48A7C9F}" type="datetimeFigureOut">
              <a:rPr lang="en-US" smtClean="0"/>
              <a:pPr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3B171-E296-4C54-90FB-C2E7361110A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mailto:nss@caves.org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aves.org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7EC9A1C-EF32-4A39-B58F-22806D0794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23999"/>
            <a:ext cx="2628330" cy="13705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4016FB-4371-4A9F-B9C6-9F16C7970B12}"/>
              </a:ext>
            </a:extLst>
          </p:cNvPr>
          <p:cNvSpPr txBox="1"/>
          <p:nvPr/>
        </p:nvSpPr>
        <p:spPr>
          <a:xfrm>
            <a:off x="4267200" y="675382"/>
            <a:ext cx="41444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An NSS Audio-Visual </a:t>
            </a:r>
          </a:p>
          <a:p>
            <a:pPr algn="ctr"/>
            <a:r>
              <a:rPr lang="en-US" sz="3200" dirty="0">
                <a:solidFill>
                  <a:srgbClr val="FFFF00"/>
                </a:solidFill>
              </a:rPr>
              <a:t>Library Presentation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BAC32A-9FEA-4CE7-B80C-FAAFA2003FF1}"/>
              </a:ext>
            </a:extLst>
          </p:cNvPr>
          <p:cNvCxnSpPr/>
          <p:nvPr/>
        </p:nvCxnSpPr>
        <p:spPr>
          <a:xfrm>
            <a:off x="284385" y="2120348"/>
            <a:ext cx="8554815" cy="1325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AACB77B2-6511-44A8-A5FC-A61F8688B504}"/>
              </a:ext>
            </a:extLst>
          </p:cNvPr>
          <p:cNvSpPr txBox="1">
            <a:spLocks/>
          </p:cNvSpPr>
          <p:nvPr/>
        </p:nvSpPr>
        <p:spPr bwMode="auto">
          <a:xfrm>
            <a:off x="0" y="2286000"/>
            <a:ext cx="9144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48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ConCave</a:t>
            </a:r>
            <a:r>
              <a:rPr lang="en-US" sz="4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 I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484D12E-08A2-4F3A-8C1D-35B9EE4683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0208" y="3962400"/>
            <a:ext cx="9144000" cy="1905000"/>
          </a:xfrm>
        </p:spPr>
        <p:txBody>
          <a:bodyPr>
            <a:normAutofit/>
          </a:bodyPr>
          <a:lstStyle/>
          <a:p>
            <a:r>
              <a:rPr lang="en-US" sz="2400" dirty="0"/>
              <a:t>A Cave Restoration Project of</a:t>
            </a:r>
          </a:p>
          <a:p>
            <a:r>
              <a:rPr lang="en-US" sz="2400" dirty="0"/>
              <a:t>Cave Conservancy of the Virginias</a:t>
            </a:r>
          </a:p>
          <a:p>
            <a:r>
              <a:rPr lang="en-US" sz="2400" dirty="0"/>
              <a:t>and Virginia Region of the NSS</a:t>
            </a:r>
          </a:p>
          <a:p>
            <a:r>
              <a:rPr lang="en-US" sz="2400" dirty="0"/>
              <a:t>(1983)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5069CC-D2DB-4CE4-8766-325B1FECADE8}"/>
              </a:ext>
            </a:extLst>
          </p:cNvPr>
          <p:cNvSpPr txBox="1"/>
          <p:nvPr/>
        </p:nvSpPr>
        <p:spPr>
          <a:xfrm>
            <a:off x="0" y="6395024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S203                74 Slides        1/21/2021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203 Concave1 PP- 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90513"/>
            <a:ext cx="9144000" cy="627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203 Concave1 PP- 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42900"/>
            <a:ext cx="9144000" cy="617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203 Concave1 PP- 1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338138"/>
            <a:ext cx="9144000" cy="618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NSS Slide Shows\S 203 Concave #1\S203 Concave1 PP- 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0"/>
            <a:ext cx="4724400" cy="68734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203 Concave1 PP- 1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334963"/>
            <a:ext cx="9144000" cy="6186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NSS Slide Shows\S 203 Concave #1\S203 Concave1 PP- 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4800"/>
            <a:ext cx="9144000" cy="63041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NSS Slide Shows\S 203 Concave #1\S203 Concave1 PP- 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0"/>
            <a:ext cx="48485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203 Concave1 PP- 1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344488"/>
            <a:ext cx="9144000" cy="6167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203 Concave1 PP- 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34963"/>
            <a:ext cx="9144000" cy="6186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203 Concave1 PP- 1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252663" y="0"/>
            <a:ext cx="46370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7EC9A1C-EF32-4A39-B58F-22806D0794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23999"/>
            <a:ext cx="2628330" cy="13705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4016FB-4371-4A9F-B9C6-9F16C7970B12}"/>
              </a:ext>
            </a:extLst>
          </p:cNvPr>
          <p:cNvSpPr txBox="1"/>
          <p:nvPr/>
        </p:nvSpPr>
        <p:spPr>
          <a:xfrm>
            <a:off x="4267200" y="675382"/>
            <a:ext cx="41444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An NSS Audio-Visual </a:t>
            </a:r>
          </a:p>
          <a:p>
            <a:pPr algn="ctr"/>
            <a:r>
              <a:rPr lang="en-US" sz="3200" dirty="0">
                <a:solidFill>
                  <a:srgbClr val="FFFF00"/>
                </a:solidFill>
              </a:rPr>
              <a:t>Library Presentation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BAC32A-9FEA-4CE7-B80C-FAAFA2003FF1}"/>
              </a:ext>
            </a:extLst>
          </p:cNvPr>
          <p:cNvCxnSpPr/>
          <p:nvPr/>
        </p:nvCxnSpPr>
        <p:spPr>
          <a:xfrm>
            <a:off x="284385" y="2120348"/>
            <a:ext cx="8554815" cy="1325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AACB77B2-6511-44A8-A5FC-A61F8688B504}"/>
              </a:ext>
            </a:extLst>
          </p:cNvPr>
          <p:cNvSpPr txBox="1">
            <a:spLocks/>
          </p:cNvSpPr>
          <p:nvPr/>
        </p:nvSpPr>
        <p:spPr bwMode="auto">
          <a:xfrm>
            <a:off x="0" y="2286000"/>
            <a:ext cx="9144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48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ConCave</a:t>
            </a:r>
            <a:r>
              <a:rPr lang="en-US" sz="4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 I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484D12E-08A2-4F3A-8C1D-35B9EE4683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91000"/>
            <a:ext cx="9144000" cy="1905000"/>
          </a:xfrm>
        </p:spPr>
        <p:txBody>
          <a:bodyPr>
            <a:normAutofit/>
          </a:bodyPr>
          <a:lstStyle/>
          <a:p>
            <a:r>
              <a:rPr lang="en-US" sz="2400" dirty="0"/>
              <a:t>October 1983</a:t>
            </a:r>
          </a:p>
          <a:p>
            <a:r>
              <a:rPr lang="en-US" sz="2400" dirty="0"/>
              <a:t>Virginia Region Meeting</a:t>
            </a:r>
          </a:p>
          <a:p>
            <a:r>
              <a:rPr lang="en-US" sz="2400" dirty="0"/>
              <a:t>at</a:t>
            </a:r>
          </a:p>
          <a:p>
            <a:r>
              <a:rPr lang="en-US" sz="2400" dirty="0"/>
              <a:t>Fountain Cave, Grottoes, VA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203 Concave1 PP- 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57425" y="0"/>
            <a:ext cx="46291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F:\NSS Slide Shows\S 203 Concave #1\S203 Concave1 PP- 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4667" y="0"/>
            <a:ext cx="463333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NSS Slide Shows\S 203 Concave #1\S203 Concave1 PP- 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0"/>
            <a:ext cx="4724400" cy="69264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NSS Slide Shows\S 203 Concave #1\S203 Concave1 PP- 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-1"/>
            <a:ext cx="4724400" cy="69310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NSS Slide Shows\S 203 Concave #1\S203 Concave1 PP- 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0"/>
            <a:ext cx="4724400" cy="68449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NSS Slide Shows\S 203 Concave #1\S203 Concave1 PP- 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-1"/>
            <a:ext cx="4749164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F:\NSS Slide Shows\S 203 Concave #1\S203 Concave1 PP- 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4800"/>
            <a:ext cx="9144000" cy="62465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NSS Slide Shows\S 203 Concave #1\S203 Concave1 PP- 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8965" y="0"/>
            <a:ext cx="476903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NSS Slide Shows\S 203 Concave #1\S203 Concave1 PP- 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-1"/>
            <a:ext cx="4724400" cy="68594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NSS Slide Shows\S 203 Concave #1\S203 Concave1 PP- 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381000"/>
            <a:ext cx="9124771" cy="617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203 Concave1 PP- 0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344488"/>
            <a:ext cx="9144000" cy="6167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NSS Slide Shows\S 203 Concave #1\S203 Concave1 PP- 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0"/>
            <a:ext cx="4724400" cy="68506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203 Concave1 PP- 3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246313" y="0"/>
            <a:ext cx="4651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F:\NSS Slide Shows\S 203 Concave #1\S203 Concave1 PP- 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4744" y="0"/>
            <a:ext cx="472945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NSS Slide Shows\S 203 Concave #1\S203 Concave1 PP- 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0"/>
            <a:ext cx="4724400" cy="68367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NSS Slide Shows\S 203 Concave #1\S203 Concave1 PP- 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88992" y="0"/>
            <a:ext cx="474520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203 Concave1 PP- 3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344488"/>
            <a:ext cx="9144000" cy="6167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203 Concave1 PP- 3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249488" y="0"/>
            <a:ext cx="46434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NSS Slide Shows\S 203 Concave #1\S203 Concave1 PP- 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1071" y="0"/>
            <a:ext cx="475312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F:\NSS Slide Shows\S 203 Concave #1\S203 Concave1 PP- 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4374"/>
            <a:ext cx="9144000" cy="6308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:\NSS Slide Shows\S 203 Concave #1\S203 Concave1 PP- 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0"/>
            <a:ext cx="47650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203 Concave1 PP- 0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287338"/>
            <a:ext cx="9144000" cy="6281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:\NSS Slide Shows\S 203 Concave #1\S203 Concave1 PP- 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0"/>
            <a:ext cx="478505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:\NSS Slide Shows\S 203 Concave #1\S203 Concave1 PP- 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1974" y="0"/>
            <a:ext cx="470602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:\NSS Slide Shows\S 203 Concave #1\S203 Concave1 PP- 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-1"/>
            <a:ext cx="4648200" cy="68252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:\NSS Slide Shows\S 203 Concave #1\S203 Concave1 PP- 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0"/>
            <a:ext cx="4724400" cy="68904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:\NSS Slide Shows\S 203 Concave #1\S203 Concave1 PP- 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-1"/>
            <a:ext cx="4724400" cy="69131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203 Concave1 PP- 4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252663" y="0"/>
            <a:ext cx="46370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F:\NSS Slide Shows\S 203 Concave #1\S203 Concave1 PP- 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8951"/>
            <a:ext cx="9144000" cy="63404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 descr="F:\NSS Slide Shows\S 203 Concave #1\S203 Concave1 PP- 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4800"/>
            <a:ext cx="9134026" cy="624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:\NSS Slide Shows\S 203 Concave #1\S203 Concave1 PP- 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0"/>
            <a:ext cx="4724400" cy="6896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203 Concave1 PP- 5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-49312" y="338138"/>
            <a:ext cx="9193312" cy="6215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NSS Slide Shows\S 203 Concave #1\S203 Concave1 PP- 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4800"/>
            <a:ext cx="9144000" cy="62651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 descr="F:\NSS Slide Shows\S 203 Concave #1\S203 Concave1 PP- 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0675" y="0"/>
            <a:ext cx="473732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203 Concave1 PP- 5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219325" y="0"/>
            <a:ext cx="47037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:\NSS Slide Shows\S 203 Concave #1\S203 Concave1 PP- 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0"/>
            <a:ext cx="9135744" cy="617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:\NSS Slide Shows\S 203 Concave #1\S203 Concave1 PP- 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4800"/>
            <a:ext cx="9144000" cy="6167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:\NSS Slide Shows\S 203 Concave #1\S203 Concave1 PP- 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6504" y="0"/>
            <a:ext cx="454149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:\NSS Slide Shows\S 203 Concave #1\S203 Concave1 PP- 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0"/>
            <a:ext cx="4724400" cy="68646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:\NSS Slide Shows\S 203 Concave #1\S203 Concave1 PP- 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0"/>
            <a:ext cx="468076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:\NSS Slide Shows\S 203 Concave #1\S203 Concave1 PP- 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8643" y="0"/>
            <a:ext cx="473555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NSS Slide Shows\S 203 Concave #1\S203 Concave1 PP- 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0"/>
            <a:ext cx="4724400" cy="68614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:\NSS Slide Shows\S 203 Concave #1\S203 Concave1 PP- 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5622" y="0"/>
            <a:ext cx="469857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NSS Slide Shows\S 203 Concave #1\S203 Concave1 PP- 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9144000" cy="62647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:\NSS Slide Shows\S 203 Concave #1\S203 Concave1 PP- 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0"/>
            <a:ext cx="473338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F:\NSS Slide Shows\S 203 Concave #1\S203 Concave1 PP- 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0"/>
            <a:ext cx="4648200" cy="68233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:\NSS Slide Shows\S 203 Concave #1\S203 Concave1 PP- 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4479" y="0"/>
            <a:ext cx="472592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203 Concave1 PP- 6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52663" y="0"/>
            <a:ext cx="46370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203 Concave1 PP- 6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55838" y="0"/>
            <a:ext cx="46323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203 Concave1 PP- 6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52663" y="0"/>
            <a:ext cx="46370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203 Concave1 PP- 6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510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203 Concave1 PP- 6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338138"/>
            <a:ext cx="9144000" cy="618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203 Concave1 PP- 6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59013" y="0"/>
            <a:ext cx="46259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203 Concave1 PP- 7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52663" y="0"/>
            <a:ext cx="46370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NSS Slide Shows\S 203 Concave #1\S203 Concave1 PP- 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8963" y="-1"/>
            <a:ext cx="4987637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203 Concave1 PP- 7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251075" y="0"/>
            <a:ext cx="46402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203 Concave1 PP- 7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59013" y="0"/>
            <a:ext cx="46259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203 Concave1 PP- 7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52663" y="0"/>
            <a:ext cx="46370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A25D03-6401-4069-93FB-712133C10A91}"/>
              </a:ext>
            </a:extLst>
          </p:cNvPr>
          <p:cNvSpPr txBox="1"/>
          <p:nvPr/>
        </p:nvSpPr>
        <p:spPr>
          <a:xfrm>
            <a:off x="-6626" y="1676400"/>
            <a:ext cx="91506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i="1" dirty="0"/>
              <a:t>Organize Your Own</a:t>
            </a:r>
          </a:p>
          <a:p>
            <a:pPr algn="ctr"/>
            <a:r>
              <a:rPr lang="en-US" sz="7200" i="1" dirty="0"/>
              <a:t>CONCAVE</a:t>
            </a:r>
          </a:p>
          <a:p>
            <a:pPr algn="ctr"/>
            <a:r>
              <a:rPr lang="en-US" sz="7200" i="1" dirty="0"/>
              <a:t>Restore a Cave!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AB88130C-54ED-4A26-BDEA-2B0F5B5B72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921" y="5330950"/>
            <a:ext cx="2260398" cy="11786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BFFBFC-4B70-4412-B727-418DCCFEF08F}"/>
              </a:ext>
            </a:extLst>
          </p:cNvPr>
          <p:cNvSpPr txBox="1"/>
          <p:nvPr/>
        </p:nvSpPr>
        <p:spPr>
          <a:xfrm>
            <a:off x="4638" y="533401"/>
            <a:ext cx="9139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An NSS Audio-Visual Library 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EBA6A0-DDD7-4F47-B8D0-7A5D729362A9}"/>
              </a:ext>
            </a:extLst>
          </p:cNvPr>
          <p:cNvSpPr txBox="1"/>
          <p:nvPr/>
        </p:nvSpPr>
        <p:spPr>
          <a:xfrm>
            <a:off x="4676121" y="5334664"/>
            <a:ext cx="2244525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National Speleological Society</a:t>
            </a:r>
          </a:p>
          <a:p>
            <a:r>
              <a:rPr lang="en-US" sz="1200" dirty="0"/>
              <a:t>6001 Pulaski Pike</a:t>
            </a:r>
          </a:p>
          <a:p>
            <a:r>
              <a:rPr lang="en-US" sz="1200" dirty="0"/>
              <a:t>Huntsville, AL 35810-1122</a:t>
            </a:r>
          </a:p>
          <a:p>
            <a:r>
              <a:rPr lang="en-US" sz="1200" dirty="0"/>
              <a:t>256- 852-1300</a:t>
            </a:r>
          </a:p>
          <a:p>
            <a:r>
              <a:rPr lang="en-US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nss@caves.org</a:t>
            </a:r>
            <a:endParaRPr lang="en-US" sz="1200" dirty="0"/>
          </a:p>
          <a:p>
            <a:r>
              <a:rPr lang="en-US" sz="12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https://caves.org</a:t>
            </a:r>
            <a:r>
              <a:rPr lang="en-US" sz="1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A25D03-6401-4069-93FB-712133C10A91}"/>
              </a:ext>
            </a:extLst>
          </p:cNvPr>
          <p:cNvSpPr txBox="1"/>
          <p:nvPr/>
        </p:nvSpPr>
        <p:spPr>
          <a:xfrm>
            <a:off x="-6626" y="1676400"/>
            <a:ext cx="9150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ConCave</a:t>
            </a:r>
            <a:r>
              <a:rPr lang="en-US" sz="3200" dirty="0"/>
              <a:t> 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E83C7E-9A5B-433C-9BC8-81C1AE7A78BE}"/>
              </a:ext>
            </a:extLst>
          </p:cNvPr>
          <p:cNvSpPr txBox="1"/>
          <p:nvPr/>
        </p:nvSpPr>
        <p:spPr>
          <a:xfrm>
            <a:off x="2286000" y="2667000"/>
            <a:ext cx="48394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Original slide program S203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Photography by Chip Clark and</a:t>
            </a:r>
          </a:p>
          <a:p>
            <a:pPr marL="285750" indent="-285750"/>
            <a:r>
              <a:rPr lang="en-US" dirty="0"/>
              <a:t>		Paul &amp; Lee Stevens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Slides digitized by David Caudle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PowerPoint program created by Jim </a:t>
            </a:r>
            <a:r>
              <a:rPr lang="en-US" dirty="0" err="1"/>
              <a:t>McConkey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74 slides, with script in presenter notes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PowerPoint created 1/21/2021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DA6B873-DC4B-4D52-BC19-1DB09B8B3B41}"/>
              </a:ext>
            </a:extLst>
          </p:cNvPr>
          <p:cNvCxnSpPr/>
          <p:nvPr/>
        </p:nvCxnSpPr>
        <p:spPr>
          <a:xfrm>
            <a:off x="1219200" y="1143000"/>
            <a:ext cx="67056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203 Concave1 PP- 0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296863"/>
            <a:ext cx="9144000" cy="6262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203 Concave1 PP- 0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95275"/>
            <a:ext cx="9144000" cy="626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766</Words>
  <Application>Microsoft Office PowerPoint</Application>
  <PresentationFormat>On-screen Show (4:3)</PresentationFormat>
  <Paragraphs>117</Paragraphs>
  <Slides>74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8" baseType="lpstr">
      <vt:lpstr>Arial</vt:lpstr>
      <vt:lpstr>Arial Black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Jim McCconkey</dc:creator>
  <cp:lastModifiedBy>David Socky</cp:lastModifiedBy>
  <cp:revision>10</cp:revision>
  <dcterms:created xsi:type="dcterms:W3CDTF">2021-01-21T05:41:26Z</dcterms:created>
  <dcterms:modified xsi:type="dcterms:W3CDTF">2021-01-27T02:54:58Z</dcterms:modified>
</cp:coreProperties>
</file>